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2"/>
    <p:sldMasterId id="2147483660" r:id="rId3"/>
  </p:sldMasterIdLst>
  <p:notesMasterIdLst>
    <p:notesMasterId r:id="rId13"/>
  </p:notesMasterIdLst>
  <p:sldIdLst>
    <p:sldId id="256" r:id="rId4"/>
    <p:sldId id="1590" r:id="rId5"/>
    <p:sldId id="1637" r:id="rId6"/>
    <p:sldId id="1638" r:id="rId7"/>
    <p:sldId id="1591" r:id="rId8"/>
    <p:sldId id="1631" r:id="rId9"/>
    <p:sldId id="1632" r:id="rId10"/>
    <p:sldId id="1633" r:id="rId11"/>
    <p:sldId id="1634" r:id="rId12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5F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4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4467F6-92A2-4A25-9C52-4A5CB148AA1F}" type="datetimeFigureOut">
              <a:rPr lang="fr-FR" smtClean="0"/>
              <a:t>02/02/2022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E73EA-3D7E-4999-9957-BFE0F414DFE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9071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53756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47102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99190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60446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917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008A02-0983-4D98-8FAA-A493F3BA4192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9888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2E5A35-4051-45FD-9473-FA4AD7130B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B2C7463-FAC7-4CAB-B3E3-E8A337AE18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EF1DF6-92CC-4846-94B2-A1CAF001C3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509B79F-6982-4382-8278-EA5078144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2405B0-2BB7-4C42-863C-8A37975A3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13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CD5277-C811-427B-A3A4-239A52521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AB1C93F-92A1-49C4-BCE0-462204122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E60968C-6042-47A6-B928-ED3958D647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0FF38-B942-4099-B0A2-ACA46408A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24A7C9A-73F6-48EC-BB8E-FE4106E0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990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7270C48-A516-454D-9628-8BC662371A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0EDEC2-579C-4A99-94EA-1274757D3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8BEC95-121E-4585-BBC1-F7E6D42A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55F83D-D03A-48A6-9F71-55554784B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045C97-C7FA-4D08-B206-73F899615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3265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_slide_with_one_text_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5" name="Foliennummernplatzhalter 5" descr="CMSLegal_Footer_SlideNumber"/>
          <p:cNvSpPr>
            <a:spLocks noGrp="1"/>
          </p:cNvSpPr>
          <p:nvPr>
            <p:ph type="sldNum" sz="quarter" idx="13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B39B52A-EAD5-4CA9-B46E-2F3B4224B365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6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868400"/>
            <a:ext cx="11040000" cy="4446000"/>
          </a:xfrm>
        </p:spPr>
        <p:txBody>
          <a:bodyPr/>
          <a:lstStyle>
            <a:lvl1pPr>
              <a:spcBef>
                <a:spcPts val="480"/>
              </a:spcBef>
              <a:buFont typeface="Symbol" pitchFamily="18" charset="2"/>
              <a:buChar char="-"/>
              <a:defRPr sz="2000">
                <a:solidFill>
                  <a:schemeClr val="tx1"/>
                </a:solidFill>
              </a:defRPr>
            </a:lvl1pPr>
            <a:lvl2pPr marL="648000" indent="-284400">
              <a:spcBef>
                <a:spcPts val="432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00000">
              <a:spcBef>
                <a:spcPts val="384"/>
              </a:spcBef>
              <a:buFont typeface="Symbol" pitchFamily="18" charset="2"/>
              <a:buChar char="-"/>
              <a:defRPr sz="1600" baseline="0">
                <a:solidFill>
                  <a:schemeClr val="tx1"/>
                </a:solidFill>
              </a:defRPr>
            </a:lvl3pPr>
            <a:lvl4pPr marL="1152000">
              <a:spcBef>
                <a:spcPts val="384"/>
              </a:spcBef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4pPr>
            <a:lvl5pPr marL="1404000">
              <a:spcBef>
                <a:spcPts val="384"/>
              </a:spcBef>
              <a:buFont typeface="Symbol" pitchFamily="18" charset="2"/>
              <a:buChar char="-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255202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lide_with_one_text_blo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5" name="Foliennummernplatzhalter 5" descr="CMSLegal_Footer_SlideNumber"/>
          <p:cNvSpPr>
            <a:spLocks noGrp="1"/>
          </p:cNvSpPr>
          <p:nvPr>
            <p:ph type="sldNum" sz="quarter" idx="13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B39B52A-EAD5-4CA9-B46E-2F3B4224B365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6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868400"/>
            <a:ext cx="11040000" cy="4446000"/>
          </a:xfrm>
        </p:spPr>
        <p:txBody>
          <a:bodyPr/>
          <a:lstStyle>
            <a:lvl1pPr>
              <a:spcBef>
                <a:spcPts val="480"/>
              </a:spcBef>
              <a:buFont typeface="Symbol" pitchFamily="18" charset="2"/>
              <a:buChar char="-"/>
              <a:defRPr sz="2000">
                <a:solidFill>
                  <a:schemeClr val="tx1"/>
                </a:solidFill>
              </a:defRPr>
            </a:lvl1pPr>
            <a:lvl2pPr marL="648000" indent="-284400">
              <a:spcBef>
                <a:spcPts val="432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00000">
              <a:spcBef>
                <a:spcPts val="384"/>
              </a:spcBef>
              <a:buFont typeface="Symbol" pitchFamily="18" charset="2"/>
              <a:buChar char="-"/>
              <a:defRPr sz="1600" baseline="0">
                <a:solidFill>
                  <a:schemeClr val="tx1"/>
                </a:solidFill>
              </a:defRPr>
            </a:lvl3pPr>
            <a:lvl4pPr marL="1152000">
              <a:spcBef>
                <a:spcPts val="384"/>
              </a:spcBef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4pPr>
            <a:lvl5pPr marL="1404000">
              <a:spcBef>
                <a:spcPts val="384"/>
              </a:spcBef>
              <a:buFont typeface="Symbol" pitchFamily="18" charset="2"/>
              <a:buChar char="-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315507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lide_with_two_text_bloc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chemeClr val="tx1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868400"/>
            <a:ext cx="5280000" cy="4446000"/>
          </a:xfrm>
        </p:spPr>
        <p:txBody>
          <a:bodyPr/>
          <a:lstStyle>
            <a:lvl1pPr>
              <a:spcBef>
                <a:spcPts val="480"/>
              </a:spcBef>
              <a:buFont typeface="Symbol" pitchFamily="18" charset="2"/>
              <a:buChar char="-"/>
              <a:defRPr sz="2000">
                <a:solidFill>
                  <a:schemeClr val="tx1"/>
                </a:solidFill>
              </a:defRPr>
            </a:lvl1pPr>
            <a:lvl2pPr marL="648000" indent="-284400">
              <a:spcBef>
                <a:spcPts val="432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00000">
              <a:spcBef>
                <a:spcPts val="384"/>
              </a:spcBef>
              <a:buFont typeface="Symbol" pitchFamily="18" charset="2"/>
              <a:buChar char="-"/>
              <a:defRPr sz="1600" baseline="0">
                <a:solidFill>
                  <a:schemeClr val="tx1"/>
                </a:solidFill>
              </a:defRPr>
            </a:lvl3pPr>
            <a:lvl4pPr marL="1152000">
              <a:spcBef>
                <a:spcPts val="384"/>
              </a:spcBef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4pPr>
            <a:lvl5pPr marL="1404000">
              <a:spcBef>
                <a:spcPts val="384"/>
              </a:spcBef>
              <a:buFont typeface="Symbol" pitchFamily="18" charset="2"/>
              <a:buChar char="-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340800" y="1868400"/>
            <a:ext cx="5280000" cy="4446000"/>
          </a:xfrm>
        </p:spPr>
        <p:txBody>
          <a:bodyPr/>
          <a:lstStyle>
            <a:lvl2pPr marL="648000">
              <a:defRPr/>
            </a:lvl2pPr>
            <a:lvl3pPr marL="900000">
              <a:defRPr/>
            </a:lvl3pPr>
            <a:lvl4pPr marL="1152000">
              <a:defRPr/>
            </a:lvl4pPr>
            <a:lvl5pPr marL="1404000">
              <a:defRPr/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6" name="Foliennummernplatzhalter 5" descr="CMSLegal_Footer_SlideNumber"/>
          <p:cNvSpPr>
            <a:spLocks noGrp="1"/>
          </p:cNvSpPr>
          <p:nvPr>
            <p:ph type="sldNum" sz="quarter" idx="14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A178D2-D38B-496A-BFAF-4FB157D36662}" type="slidenum">
              <a:rPr lang="en-GB" noProof="0" smtClean="0"/>
              <a:pPr/>
              <a:t>‹N°›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68289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_slide_with_small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rgbClr val="000000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340800" y="3441600"/>
            <a:ext cx="3840000" cy="2880000"/>
          </a:xfrm>
        </p:spPr>
        <p:txBody>
          <a:bodyPr/>
          <a:lstStyle>
            <a:lvl1pPr marL="0" indent="0">
              <a:buNone/>
              <a:defRPr sz="1000">
                <a:solidFill>
                  <a:srgbClr val="000000"/>
                </a:solidFill>
              </a:defRPr>
            </a:lvl1pPr>
            <a:lvl2pPr marL="648000">
              <a:defRPr/>
            </a:lvl2pPr>
            <a:lvl3pPr marL="900000">
              <a:defRPr/>
            </a:lvl3pPr>
            <a:lvl4pPr marL="1152000">
              <a:defRPr/>
            </a:lvl4pPr>
            <a:lvl5pPr marL="1404000">
              <a:defRPr/>
            </a:lvl5pPr>
          </a:lstStyle>
          <a:p>
            <a:pPr lvl="0"/>
            <a:r>
              <a:rPr lang="en-GB" noProof="0" dirty="0"/>
              <a:t>Insert name, title and further information about you</a:t>
            </a:r>
          </a:p>
        </p:txBody>
      </p:sp>
      <p:sp>
        <p:nvSpPr>
          <p:cNvPr id="6" name="Foliennummernplatzhalter 5" descr="CMSLegal_Footer_SlideNumber"/>
          <p:cNvSpPr>
            <a:spLocks noGrp="1"/>
          </p:cNvSpPr>
          <p:nvPr>
            <p:ph type="sldNum" sz="quarter" idx="14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CA178D2-D38B-496A-BFAF-4FB157D36662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0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868400"/>
            <a:ext cx="5280000" cy="4446000"/>
          </a:xfrm>
        </p:spPr>
        <p:txBody>
          <a:bodyPr/>
          <a:lstStyle>
            <a:lvl1pPr>
              <a:spcBef>
                <a:spcPts val="480"/>
              </a:spcBef>
              <a:buFont typeface="Symbol" pitchFamily="18" charset="2"/>
              <a:buChar char="-"/>
              <a:defRPr sz="2000">
                <a:solidFill>
                  <a:schemeClr val="tx1"/>
                </a:solidFill>
              </a:defRPr>
            </a:lvl1pPr>
            <a:lvl2pPr marL="648000" indent="-284400">
              <a:spcBef>
                <a:spcPts val="432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00000">
              <a:spcBef>
                <a:spcPts val="384"/>
              </a:spcBef>
              <a:buFont typeface="Symbol" pitchFamily="18" charset="2"/>
              <a:buChar char="-"/>
              <a:defRPr sz="1600" baseline="0">
                <a:solidFill>
                  <a:schemeClr val="tx1"/>
                </a:solidFill>
              </a:defRPr>
            </a:lvl3pPr>
            <a:lvl4pPr marL="1152000">
              <a:spcBef>
                <a:spcPts val="384"/>
              </a:spcBef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4pPr>
            <a:lvl5pPr marL="1404000">
              <a:spcBef>
                <a:spcPts val="384"/>
              </a:spcBef>
              <a:buFont typeface="Symbol" pitchFamily="18" charset="2"/>
              <a:buChar char="-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7" name="Inhaltsplatzhalter 6"/>
          <p:cNvSpPr>
            <a:spLocks noGrp="1"/>
          </p:cNvSpPr>
          <p:nvPr>
            <p:ph sz="quarter" idx="16" hasCustomPrompt="1"/>
          </p:nvPr>
        </p:nvSpPr>
        <p:spPr>
          <a:xfrm>
            <a:off x="6340800" y="1868400"/>
            <a:ext cx="1440000" cy="1440000"/>
          </a:xfrm>
        </p:spPr>
        <p:txBody>
          <a:bodyPr/>
          <a:lstStyle>
            <a:lvl1pPr marL="0" indent="0" algn="ctr">
              <a:buFontTx/>
              <a:buNone/>
              <a:defRPr sz="1400"/>
            </a:lvl1pPr>
          </a:lstStyle>
          <a:p>
            <a:pPr lvl="0"/>
            <a:r>
              <a:rPr lang="de-DE" dirty="0"/>
              <a:t>Insert </a:t>
            </a:r>
            <a:r>
              <a:rPr lang="de-DE" dirty="0" err="1"/>
              <a:t>Object</a:t>
            </a:r>
            <a:r>
              <a:rPr lang="de-DE" dirty="0"/>
              <a:t>: Cut </a:t>
            </a:r>
            <a:r>
              <a:rPr lang="de-DE" dirty="0" err="1"/>
              <a:t>images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3 x 4 cm</a:t>
            </a:r>
          </a:p>
        </p:txBody>
      </p:sp>
    </p:spTree>
    <p:extLst>
      <p:ext uri="{BB962C8B-B14F-4D97-AF65-F5344CB8AC3E}">
        <p14:creationId xmlns:p14="http://schemas.microsoft.com/office/powerpoint/2010/main" val="19180746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with_one_text_block_and_one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quarter" idx="17" hasCustomPrompt="1"/>
          </p:nvPr>
        </p:nvSpPr>
        <p:spPr>
          <a:xfrm>
            <a:off x="6340800" y="1868400"/>
            <a:ext cx="5280000" cy="44460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1pPr>
            <a:lvl2pPr marL="648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2pPr>
            <a:lvl3pPr marL="900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3pPr>
            <a:lvl4pPr marL="1152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4pPr>
            <a:lvl5pPr marL="1404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5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 the box with your mouse, then insert any item from the toolbar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rgbClr val="000000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7" name="Foliennummernplatzhalter 5" descr="CMSLegal_Footer_SlideNumber"/>
          <p:cNvSpPr>
            <a:spLocks noGrp="1"/>
          </p:cNvSpPr>
          <p:nvPr>
            <p:ph type="sldNum" sz="quarter" idx="16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BADB286-8906-46F4-AFB0-BBD9285A98EB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576000" y="1868400"/>
            <a:ext cx="5280000" cy="4446000"/>
          </a:xfrm>
        </p:spPr>
        <p:txBody>
          <a:bodyPr/>
          <a:lstStyle>
            <a:lvl1pPr>
              <a:spcBef>
                <a:spcPts val="480"/>
              </a:spcBef>
              <a:buFont typeface="Symbol" pitchFamily="18" charset="2"/>
              <a:buChar char="-"/>
              <a:defRPr sz="2000">
                <a:solidFill>
                  <a:schemeClr val="tx1"/>
                </a:solidFill>
              </a:defRPr>
            </a:lvl1pPr>
            <a:lvl2pPr marL="648000" indent="-284400">
              <a:spcBef>
                <a:spcPts val="432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2pPr>
            <a:lvl3pPr marL="900000">
              <a:spcBef>
                <a:spcPts val="384"/>
              </a:spcBef>
              <a:buFont typeface="Symbol" pitchFamily="18" charset="2"/>
              <a:buChar char="-"/>
              <a:defRPr sz="1600" baseline="0">
                <a:solidFill>
                  <a:schemeClr val="tx1"/>
                </a:solidFill>
              </a:defRPr>
            </a:lvl3pPr>
            <a:lvl4pPr marL="1152000">
              <a:spcBef>
                <a:spcPts val="384"/>
              </a:spcBef>
              <a:buFont typeface="Arial" pitchFamily="34" charset="0"/>
              <a:buChar char="•"/>
              <a:defRPr sz="1600" baseline="0">
                <a:solidFill>
                  <a:schemeClr val="tx1"/>
                </a:solidFill>
              </a:defRPr>
            </a:lvl4pPr>
            <a:lvl5pPr marL="1404000">
              <a:spcBef>
                <a:spcPts val="384"/>
              </a:spcBef>
              <a:buFont typeface="Symbol" pitchFamily="18" charset="2"/>
              <a:buChar char="-"/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0405163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with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rgbClr val="000000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4"/>
          </p:nvPr>
        </p:nvSpPr>
        <p:spPr>
          <a:xfrm>
            <a:off x="576000" y="1868400"/>
            <a:ext cx="5280000" cy="637200"/>
          </a:xfr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7" name="Foliennummernplatzhalter 5" descr="CMSLegal_Footer_SlideNumber"/>
          <p:cNvSpPr>
            <a:spLocks noGrp="1"/>
          </p:cNvSpPr>
          <p:nvPr>
            <p:ph type="sldNum" sz="quarter" idx="16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BADB286-8906-46F4-AFB0-BBD9285A98EB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10" name="Textplatzhalter 14"/>
          <p:cNvSpPr>
            <a:spLocks noGrp="1"/>
          </p:cNvSpPr>
          <p:nvPr>
            <p:ph type="body" sz="quarter" idx="18"/>
          </p:nvPr>
        </p:nvSpPr>
        <p:spPr>
          <a:xfrm>
            <a:off x="6340800" y="1868400"/>
            <a:ext cx="5280000" cy="637200"/>
          </a:xfr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quarter" idx="20" hasCustomPrompt="1"/>
          </p:nvPr>
        </p:nvSpPr>
        <p:spPr>
          <a:xfrm>
            <a:off x="6340800" y="2505600"/>
            <a:ext cx="5280000" cy="38232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1pPr>
            <a:lvl2pPr marL="648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2pPr>
            <a:lvl3pPr marL="900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3pPr>
            <a:lvl4pPr marL="1152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4pPr>
            <a:lvl5pPr marL="1404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5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 the box with your mouse, then insert any item from the toolbar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1" hasCustomPrompt="1"/>
          </p:nvPr>
        </p:nvSpPr>
        <p:spPr>
          <a:xfrm>
            <a:off x="576000" y="2505600"/>
            <a:ext cx="5280000" cy="38232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1pPr>
            <a:lvl2pPr marL="648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2pPr>
            <a:lvl3pPr marL="900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3pPr>
            <a:lvl4pPr marL="1152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4pPr>
            <a:lvl5pPr marL="1404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5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 the box with your mouse, then insert any item from the toolbar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</p:spTree>
    <p:extLst>
      <p:ext uri="{BB962C8B-B14F-4D97-AF65-F5344CB8AC3E}">
        <p14:creationId xmlns:p14="http://schemas.microsoft.com/office/powerpoint/2010/main" val="18236857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_with_large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/>
          <p:cNvSpPr>
            <a:spLocks noGrp="1"/>
          </p:cNvSpPr>
          <p:nvPr>
            <p:ph type="body" sz="quarter" idx="10"/>
          </p:nvPr>
        </p:nvSpPr>
        <p:spPr>
          <a:xfrm>
            <a:off x="576000" y="547200"/>
            <a:ext cx="11040000" cy="720000"/>
          </a:xfrm>
        </p:spPr>
        <p:txBody>
          <a:bodyPr anchor="ctr" anchorCtr="0">
            <a:noAutofit/>
          </a:bodyPr>
          <a:lstStyle>
            <a:lvl1pPr marL="0" indent="0" algn="l">
              <a:lnSpc>
                <a:spcPts val="2400"/>
              </a:lnSpc>
              <a:spcBef>
                <a:spcPts val="0"/>
              </a:spcBef>
              <a:buFontTx/>
              <a:buNone/>
              <a:defRPr sz="2400">
                <a:solidFill>
                  <a:srgbClr val="000000"/>
                </a:solidFill>
              </a:defRPr>
            </a:lvl1pPr>
            <a:lvl2pPr marL="0" indent="0" algn="l">
              <a:buFontTx/>
              <a:buNone/>
              <a:defRPr sz="2400"/>
            </a:lvl2pPr>
            <a:lvl3pPr marL="0" indent="0" algn="l">
              <a:buFontTx/>
              <a:buNone/>
              <a:defRPr sz="2400"/>
            </a:lvl3pPr>
            <a:lvl4pPr marL="0" indent="0" algn="l">
              <a:buFontTx/>
              <a:buNone/>
              <a:defRPr sz="2400"/>
            </a:lvl4pPr>
            <a:lvl5pPr marL="0" indent="0" algn="l">
              <a:buFontTx/>
              <a:buNone/>
              <a:defRPr sz="2400"/>
            </a:lvl5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  <p:sp>
        <p:nvSpPr>
          <p:cNvPr id="7" name="Foliennummernplatzhalter 5" descr="CMSLegal_Footer_SlideNumber"/>
          <p:cNvSpPr>
            <a:spLocks noGrp="1"/>
          </p:cNvSpPr>
          <p:nvPr>
            <p:ph type="sldNum" sz="quarter" idx="16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BADB286-8906-46F4-AFB0-BBD9285A98EB}" type="slidenum">
              <a:rPr lang="en-GB" noProof="0" smtClean="0"/>
              <a:pPr/>
              <a:t>‹N°›</a:t>
            </a:fld>
            <a:endParaRPr lang="en-GB" noProof="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7" hasCustomPrompt="1"/>
          </p:nvPr>
        </p:nvSpPr>
        <p:spPr>
          <a:xfrm>
            <a:off x="576000" y="2505600"/>
            <a:ext cx="11040000" cy="3823200"/>
          </a:xfrm>
        </p:spPr>
        <p:txBody>
          <a:bodyPr/>
          <a:lstStyle>
            <a:lvl1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1pPr>
            <a:lvl2pPr marL="648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2pPr>
            <a:lvl3pPr marL="900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3pPr>
            <a:lvl4pPr marL="1152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lvl4pPr>
            <a:lvl5pPr marL="1404000" marR="0" indent="-2286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lvl5pPr>
          </a:lstStyle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Symbol" pitchFamily="-110" charset="2"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Mark the box with your mouse, then insert any item from the toolbar</a:t>
            </a:r>
            <a:endParaRPr kumimoji="0" lang="en-GB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  <a:p>
            <a:pPr lvl="5"/>
            <a:r>
              <a:rPr lang="en-GB" noProof="0" dirty="0"/>
              <a:t>Sixth level</a:t>
            </a:r>
          </a:p>
          <a:p>
            <a:pPr lvl="6"/>
            <a:r>
              <a:rPr lang="en-GB" noProof="0" dirty="0"/>
              <a:t>Seventh level</a:t>
            </a:r>
          </a:p>
          <a:p>
            <a:pPr lvl="7"/>
            <a:r>
              <a:rPr lang="en-GB" noProof="0" dirty="0"/>
              <a:t>Eighth level</a:t>
            </a:r>
          </a:p>
          <a:p>
            <a:pPr lvl="8"/>
            <a:r>
              <a:rPr lang="en-GB" noProof="0" dirty="0"/>
              <a:t>Ninth level</a:t>
            </a:r>
          </a:p>
        </p:txBody>
      </p:sp>
      <p:sp>
        <p:nvSpPr>
          <p:cNvPr id="12" name="Textplatzhalter 14"/>
          <p:cNvSpPr>
            <a:spLocks noGrp="1"/>
          </p:cNvSpPr>
          <p:nvPr>
            <p:ph type="body" sz="quarter" idx="14"/>
          </p:nvPr>
        </p:nvSpPr>
        <p:spPr>
          <a:xfrm>
            <a:off x="576000" y="1868400"/>
            <a:ext cx="11040000" cy="637200"/>
          </a:xfrm>
        </p:spPr>
        <p:txBody>
          <a:bodyPr/>
          <a:lstStyle>
            <a:lvl1pPr marL="0" indent="0">
              <a:buFontTx/>
              <a:buNone/>
              <a:defRPr baseline="0">
                <a:solidFill>
                  <a:srgbClr val="000000"/>
                </a:solidFill>
              </a:defRPr>
            </a:lvl1pPr>
          </a:lstStyle>
          <a:p>
            <a:pPr lvl="0"/>
            <a:r>
              <a:rPr lang="en-GB" noProof="0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3540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7FCBA6-C005-4BF5-9494-F7F26C73C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31298F-912A-4CB3-8F09-C7785CC7C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1E09280-5579-4AB9-B913-784156992D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D28275-FFF6-4C61-881C-DE2492DF8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4DE565-3814-46A2-9671-7D4198CCF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396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2A8F15-6E93-4678-83CA-1104D8F3A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17BE6A-31C8-4FDF-9C1D-D6646F7EA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687536-E308-4797-8502-8CF0C8D0E29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E244CF1-297F-41E8-987C-DCB9F06A6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31B27B-F6D8-413F-9722-50DF5F3E5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47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E93AB0-1198-42A9-8DA7-2ECA13B8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BAB2AC5-D6AB-4EEA-B885-883B651395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4A1314B-3FDC-428C-B91E-A0F9FC07F2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05AE0F2-5608-4687-AB03-FE2DD663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A182BD4-27EA-4528-962E-B3A6DF62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13AF2B9-B98F-4035-AF84-09906B47E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549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87C3B2-2903-496E-9FA5-75C1CA16F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0B8468D-44EB-4AA6-BAA3-CEF62602D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36A246-C06D-403D-A5CD-20BD402815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4949ADB-4F6D-4D0D-92A8-CD73D726917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01DD01CD-7B35-47E0-874B-97723D45F4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9D147A7B-F8F0-4E23-9E44-CD0A34C50D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6691B24-1BFF-4B96-9C3E-77EDCFE98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9861EEE-778F-4E59-97B8-63980F143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731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C3DE53-CCFF-45E1-A969-BB91A344B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052DD6-6B2B-438F-B9F9-DF7BEA29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F122A2F-5BF7-4C07-817F-BF616CF63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44E7BC2-607D-4AC0-A3D9-AB35E60B3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596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1683632-CBAB-4B2A-91DB-EA6D3E9861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E79AF82-638F-4CAE-BEF6-7EE2BF3F2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A529AC0-1605-4F87-8774-C33DDAF7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596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3AB1B9-B4A1-4FE7-A7EC-8EA6D746C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CB07D7-FDA0-4BD0-B8D7-94199FE376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FBA9089-EC9D-4E8B-940E-DADBE388F2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54273B8-0919-4FBD-988F-DAF9705B75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92D5E34-DC2C-49DF-956A-AB651956D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60E934-534E-45E0-810E-35E06A868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8947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C7DEE-675A-4FFB-B43A-F0E03226B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C99EB61-E409-478E-B93F-D723EC494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E796D1F-3AF1-4481-AFEC-10EABC3519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A1F0577-8873-4E02-A4FD-46FA139FD0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75874" y="5801239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CD1ED5-8F4D-4FEA-BCC4-DB5D22688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AvoSial - Atelier pratique du 30/11/2021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2E01A7-D3C0-4077-AC28-CF0DD5923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19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0D2C56E-473C-4099-863E-A7AC63546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B35EF59-7CFF-4D70-A128-0A7542BE0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4B394-4049-4349-8CE4-16BA7999AD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A483DD5-FCEE-4559-8378-6741C08A6F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dirty="0" err="1"/>
              <a:t>AvoSial</a:t>
            </a:r>
            <a:r>
              <a:rPr lang="fr-FR" dirty="0"/>
              <a:t> - Atelier pratique du 30/11/2021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046FD2-2BC2-468A-B762-000CC0CD97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D6AB2-D67B-482C-A17A-6DE2F8F0FD8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29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itelplatzhalter 1"/>
          <p:cNvSpPr>
            <a:spLocks noGrp="1"/>
          </p:cNvSpPr>
          <p:nvPr>
            <p:ph type="title"/>
          </p:nvPr>
        </p:nvSpPr>
        <p:spPr bwMode="auto">
          <a:xfrm>
            <a:off x="576000" y="547200"/>
            <a:ext cx="11040000" cy="72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This is the headline, Arial 24 pt.</a:t>
            </a:r>
            <a:br>
              <a:rPr lang="en-GB" noProof="0" dirty="0"/>
            </a:br>
            <a:r>
              <a:rPr lang="en-GB" noProof="0" dirty="0"/>
              <a:t>This is the second line.</a:t>
            </a:r>
          </a:p>
        </p:txBody>
      </p:sp>
      <p:sp>
        <p:nvSpPr>
          <p:cNvPr id="819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76000" y="1868400"/>
            <a:ext cx="11040000" cy="444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styles, Arial 20 </a:t>
            </a:r>
            <a:r>
              <a:rPr lang="en-GB" noProof="0" dirty="0" err="1"/>
              <a:t>pt</a:t>
            </a:r>
            <a:endParaRPr lang="en-GB" noProof="0" dirty="0"/>
          </a:p>
          <a:p>
            <a:pPr lvl="1"/>
            <a:r>
              <a:rPr lang="en-GB" noProof="0" dirty="0"/>
              <a:t>Second level, Arial 18 </a:t>
            </a:r>
            <a:r>
              <a:rPr lang="en-GB" noProof="0" dirty="0" err="1"/>
              <a:t>pt</a:t>
            </a:r>
            <a:endParaRPr lang="en-GB" noProof="0" dirty="0"/>
          </a:p>
          <a:p>
            <a:pPr lvl="2"/>
            <a:r>
              <a:rPr lang="en-GB" noProof="0" dirty="0"/>
              <a:t>Third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3"/>
            <a:r>
              <a:rPr lang="en-GB" noProof="0" dirty="0"/>
              <a:t>Fourth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4"/>
            <a:r>
              <a:rPr lang="en-GB" noProof="0" dirty="0"/>
              <a:t>Fifth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5"/>
            <a:r>
              <a:rPr lang="en-GB" noProof="0" dirty="0"/>
              <a:t>Sixth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6"/>
            <a:r>
              <a:rPr lang="en-GB" noProof="0" dirty="0"/>
              <a:t>Seventh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7"/>
            <a:r>
              <a:rPr lang="en-GB" noProof="0" dirty="0"/>
              <a:t>Eighth level,  Arial 16 </a:t>
            </a:r>
            <a:r>
              <a:rPr lang="en-GB" noProof="0" dirty="0" err="1"/>
              <a:t>pt</a:t>
            </a:r>
            <a:endParaRPr lang="en-GB" noProof="0" dirty="0"/>
          </a:p>
          <a:p>
            <a:pPr lvl="8"/>
            <a:r>
              <a:rPr lang="en-GB" noProof="0" dirty="0"/>
              <a:t>Ninth level,  Arial 16 </a:t>
            </a:r>
            <a:r>
              <a:rPr lang="en-GB" noProof="0" dirty="0" err="1"/>
              <a:t>pt</a:t>
            </a:r>
            <a:endParaRPr lang="en-GB" noProof="0" dirty="0"/>
          </a:p>
        </p:txBody>
      </p:sp>
      <p:cxnSp>
        <p:nvCxnSpPr>
          <p:cNvPr id="4" name="Gerade Verbindung 3"/>
          <p:cNvCxnSpPr/>
          <p:nvPr userDrawn="1"/>
        </p:nvCxnSpPr>
        <p:spPr>
          <a:xfrm>
            <a:off x="576000" y="547200"/>
            <a:ext cx="11040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 Verbindung 8"/>
          <p:cNvCxnSpPr/>
          <p:nvPr userDrawn="1"/>
        </p:nvCxnSpPr>
        <p:spPr>
          <a:xfrm>
            <a:off x="576000" y="1267200"/>
            <a:ext cx="11040000" cy="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liennummernplatzhalter 5" descr="CMSLegal_Footer_SlideNumber"/>
          <p:cNvSpPr>
            <a:spLocks noGrp="1"/>
          </p:cNvSpPr>
          <p:nvPr>
            <p:ph type="sldNum" sz="quarter" idx="4"/>
          </p:nvPr>
        </p:nvSpPr>
        <p:spPr>
          <a:xfrm>
            <a:off x="576000" y="6537600"/>
            <a:ext cx="432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66A6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C59E9118-33B1-4D54-B9F3-5B7DAEA597CD}" type="slidenum">
              <a:rPr lang="en-GB" smtClean="0"/>
              <a:pPr/>
              <a:t>‹N°›</a:t>
            </a:fld>
            <a:endParaRPr lang="en-GB" dirty="0"/>
          </a:p>
        </p:txBody>
      </p:sp>
      <p:sp>
        <p:nvSpPr>
          <p:cNvPr id="12" name="TextBox 12" descr="CMSLegal_Footer_Text_Date"/>
          <p:cNvSpPr txBox="1"/>
          <p:nvPr userDrawn="1"/>
        </p:nvSpPr>
        <p:spPr>
          <a:xfrm>
            <a:off x="1017600" y="6537600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en-GB" sz="1000" noProof="0">
                <a:solidFill>
                  <a:srgbClr val="766A62"/>
                </a:solidFill>
                <a:latin typeface="Arial" panose="020B0604020202020204" pitchFamily="34" charset="0"/>
                <a:cs typeface="Arial" pitchFamily="34" charset="0"/>
              </a:rPr>
              <a:t>2 avril 2020</a:t>
            </a:r>
            <a:endParaRPr lang="en-GB" sz="1000" noProof="0" dirty="0">
              <a:solidFill>
                <a:srgbClr val="766A62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  <p:sp>
        <p:nvSpPr>
          <p:cNvPr id="13" name="TextBox 12" descr="CMSLegal_Footer_Firm"/>
          <p:cNvSpPr txBox="1"/>
          <p:nvPr userDrawn="1"/>
        </p:nvSpPr>
        <p:spPr>
          <a:xfrm>
            <a:off x="6100800" y="6537600"/>
            <a:ext cx="5510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algn="r"/>
            <a:r>
              <a:rPr lang="en-GB" sz="1000" noProof="0">
                <a:solidFill>
                  <a:srgbClr val="766A62"/>
                </a:solidFill>
                <a:latin typeface="Arial" panose="020B0604020202020204" pitchFamily="34" charset="0"/>
                <a:cs typeface="Arial" pitchFamily="34" charset="0"/>
              </a:rPr>
              <a:t>CMS Firm</a:t>
            </a:r>
            <a:endParaRPr lang="en-GB" sz="1000" noProof="0" dirty="0">
              <a:solidFill>
                <a:srgbClr val="766A62"/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707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hf hdr="0" dt="0"/>
  <p:txStyles>
    <p:titleStyle>
      <a:lvl1pPr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defRPr sz="2400" kern="2800" baseline="0">
          <a:solidFill>
            <a:schemeClr val="tx1"/>
          </a:solidFill>
          <a:latin typeface="Arial" pitchFamily="34" charset="0"/>
          <a:ea typeface="Arial" pitchFamily="-110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13294A"/>
          </a:solidFill>
          <a:latin typeface="Arial" pitchFamily="-110" charset="0"/>
          <a:ea typeface="Arial" pitchFamily="-110" charset="0"/>
          <a:cs typeface="Arial" pitchFamily="-110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Symbol" pitchFamily="-110" charset="2"/>
        <a:buChar char="-"/>
        <a:defRPr sz="2000" kern="1200">
          <a:solidFill>
            <a:schemeClr val="tx1"/>
          </a:solidFill>
          <a:latin typeface="Arial" pitchFamily="34" charset="0"/>
          <a:ea typeface="Arial" panose="020B0604020202020204" pitchFamily="34" charset="0"/>
          <a:cs typeface="Arial" pitchFamily="34" charset="0"/>
        </a:defRPr>
      </a:lvl1pPr>
      <a:lvl2pPr marL="64800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itchFamily="34" charset="0"/>
          <a:ea typeface="Arial" panose="020B0604020202020204" pitchFamily="34" charset="0"/>
          <a:cs typeface="Arial" pitchFamily="34" charset="0"/>
        </a:defRPr>
      </a:lvl2pPr>
      <a:lvl3pPr marL="900000" indent="-228600" algn="l" rtl="0" eaLnBrk="1" fontAlgn="base" hangingPunct="1">
        <a:spcBef>
          <a:spcPct val="20000"/>
        </a:spcBef>
        <a:spcAft>
          <a:spcPct val="0"/>
        </a:spcAft>
        <a:buFont typeface="Symbol" pitchFamily="-110" charset="2"/>
        <a:buChar char="-"/>
        <a:defRPr sz="1600" kern="1200">
          <a:solidFill>
            <a:schemeClr val="tx1"/>
          </a:solidFill>
          <a:latin typeface="Arial" pitchFamily="34" charset="0"/>
          <a:ea typeface="Arial" panose="020B0604020202020204" pitchFamily="34" charset="0"/>
          <a:cs typeface="Arial" pitchFamily="34" charset="0"/>
        </a:defRPr>
      </a:lvl3pPr>
      <a:lvl4pPr marL="1152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Arial" panose="020B0604020202020204" pitchFamily="34" charset="0"/>
          <a:cs typeface="Arial" pitchFamily="34" charset="0"/>
        </a:defRPr>
      </a:lvl4pPr>
      <a:lvl5pPr marL="1404000" indent="-228600" algn="l" rtl="0" eaLnBrk="1" fontAlgn="base" hangingPunct="1">
        <a:spcBef>
          <a:spcPct val="20000"/>
        </a:spcBef>
        <a:spcAft>
          <a:spcPct val="0"/>
        </a:spcAft>
        <a:buFont typeface="Symbol" pitchFamily="-110" charset="2"/>
        <a:buChar char="-"/>
        <a:defRPr sz="1600" kern="1200">
          <a:solidFill>
            <a:schemeClr val="tx1"/>
          </a:solidFill>
          <a:latin typeface="Arial" pitchFamily="34" charset="0"/>
          <a:ea typeface="Arial" panose="020B0604020202020204" pitchFamily="34" charset="0"/>
          <a:cs typeface="Arial" pitchFamily="34" charset="0"/>
        </a:defRPr>
      </a:lvl5pPr>
      <a:lvl6pPr marL="1656000" indent="-2304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1908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2160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2412000" indent="-228600" algn="l" defTabSz="914400" rtl="0" eaLnBrk="1" latinLnBrk="0" hangingPunct="1">
        <a:spcBef>
          <a:spcPct val="20000"/>
        </a:spcBef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216" y="574467"/>
            <a:ext cx="2981325" cy="1133475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306BF1FC-45DB-5343-B014-C03589A87E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25440" y="2649195"/>
            <a:ext cx="9144000" cy="1004397"/>
          </a:xfrm>
        </p:spPr>
        <p:txBody>
          <a:bodyPr>
            <a:normAutofit fontScale="90000"/>
          </a:bodyPr>
          <a:lstStyle/>
          <a:p>
            <a:br>
              <a:rPr lang="fr-FR" alt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fr-FR" altLang="fr-FR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fr-FR" altLang="fr-FR" sz="2200" b="1" dirty="0">
                <a:latin typeface="Calibri" panose="020F0502020204030204" pitchFamily="34" charset="0"/>
                <a:cs typeface="Calibri" panose="020F0502020204030204" pitchFamily="34" charset="0"/>
              </a:rPr>
              <a:t>L’information et/ou consultation du CSE sur les conséquences environnementales suite à la loi </a:t>
            </a:r>
            <a:r>
              <a:rPr lang="fr-FR" sz="2200" b="1" dirty="0">
                <a:latin typeface="Calibri" panose="020F0502020204030204" pitchFamily="34" charset="0"/>
                <a:cs typeface="Calibri" panose="020F0502020204030204" pitchFamily="34" charset="0"/>
              </a:rPr>
              <a:t>n°2021-1104 du 22 août 2021 portant lutte contre le dérèglement climatique et renforcement de la résilience face à ses effets</a:t>
            </a:r>
            <a:endParaRPr lang="fr-FR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TextBox 12" descr="CMSLegal_Footer_Text_Date">
            <a:extLst>
              <a:ext uri="{FF2B5EF4-FFF2-40B4-BE49-F238E27FC236}">
                <a16:creationId xmlns:a16="http://schemas.microsoft.com/office/drawing/2014/main" id="{460DBD97-D0CE-644F-B844-1CA3FCAD84E1}"/>
              </a:ext>
            </a:extLst>
          </p:cNvPr>
          <p:cNvSpPr txBox="1"/>
          <p:nvPr/>
        </p:nvSpPr>
        <p:spPr>
          <a:xfrm>
            <a:off x="1017600" y="6208416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cs typeface="Arial" pitchFamily="34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425440" y="4603391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600" u="sng" dirty="0"/>
          </a:p>
          <a:p>
            <a:r>
              <a:rPr lang="fr-FR" sz="1600" u="sng" dirty="0"/>
              <a:t>Intervenants</a:t>
            </a:r>
            <a:r>
              <a:rPr lang="fr-FR" sz="1600" dirty="0"/>
              <a:t> : </a:t>
            </a:r>
          </a:p>
          <a:p>
            <a:r>
              <a:rPr lang="fr-FR" sz="1600" dirty="0"/>
              <a:t>Guillaume </a:t>
            </a:r>
            <a:r>
              <a:rPr lang="fr-FR" sz="1600" dirty="0" err="1"/>
              <a:t>Bossy</a:t>
            </a:r>
            <a:endParaRPr lang="fr-FR" sz="1600" dirty="0"/>
          </a:p>
          <a:p>
            <a:r>
              <a:rPr lang="fr-FR" sz="1600" dirty="0"/>
              <a:t>Frédéric-Guillaume </a:t>
            </a:r>
            <a:r>
              <a:rPr lang="fr-FR" sz="1600" dirty="0" err="1"/>
              <a:t>Laprévote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92964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0"/>
          </p:nvPr>
        </p:nvSpPr>
        <p:spPr>
          <a:xfrm>
            <a:off x="1956000" y="476672"/>
            <a:ext cx="8280000" cy="720000"/>
          </a:xfrm>
        </p:spPr>
        <p:txBody>
          <a:bodyPr/>
          <a:lstStyle/>
          <a:p>
            <a:pPr algn="ctr"/>
            <a:r>
              <a:rPr lang="de-DE" sz="2600" b="1" dirty="0">
                <a:solidFill>
                  <a:srgbClr val="FF0000"/>
                </a:solidFill>
              </a:rPr>
              <a:t>SOMMAIRE</a:t>
            </a:r>
            <a:r>
              <a:rPr lang="de-DE" sz="26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75999" y="1412776"/>
            <a:ext cx="11017585" cy="3785652"/>
          </a:xfrm>
          <a:prstGeom prst="rect">
            <a:avLst/>
          </a:prstGeom>
          <a:noFill/>
          <a:ln>
            <a:noFill/>
          </a:ln>
        </p:spPr>
        <p:txBody>
          <a:bodyPr vert="horz" wrap="square" rtlCol="0">
            <a:spAutoFit/>
          </a:bodyPr>
          <a:lstStyle/>
          <a:p>
            <a:pPr marL="514350" indent="-514350" fontAlgn="b">
              <a:buFont typeface="+mj-lt"/>
              <a:buAutoNum type="arabicPeriod"/>
              <a:defRPr/>
            </a:pPr>
            <a:endParaRPr lang="fr-FR" sz="2000" b="1" dirty="0">
              <a:solidFill>
                <a:srgbClr val="002060"/>
              </a:solidFill>
            </a:endParaRPr>
          </a:p>
          <a:p>
            <a:pPr marL="514350" indent="-514350" fontAlgn="b">
              <a:buFont typeface="+mj-lt"/>
              <a:buAutoNum type="arabicPeriod"/>
              <a:defRPr/>
            </a:pPr>
            <a:r>
              <a:rPr lang="fr-FR" sz="2000" b="1" dirty="0"/>
              <a:t>La genèse de la Loi « Climat »</a:t>
            </a:r>
          </a:p>
          <a:p>
            <a:pPr marL="514350" indent="-514350" fontAlgn="b">
              <a:buFont typeface="+mj-lt"/>
              <a:buAutoNum type="arabicPeriod"/>
              <a:defRPr/>
            </a:pPr>
            <a:endParaRPr lang="fr-FR" sz="2000" b="1" dirty="0"/>
          </a:p>
          <a:p>
            <a:pPr marL="514350" indent="-514350" fontAlgn="b">
              <a:buFont typeface="+mj-lt"/>
              <a:buAutoNum type="arabicPeriod"/>
              <a:defRPr/>
            </a:pPr>
            <a:r>
              <a:rPr lang="fr-FR" sz="2000" b="1" dirty="0"/>
              <a:t>Les nouvelles obligations de l’employeur à l’égard du CSE sur les conséquences environnementales</a:t>
            </a:r>
          </a:p>
          <a:p>
            <a:pPr marL="514350" indent="-514350" fontAlgn="b">
              <a:buFont typeface="+mj-lt"/>
              <a:buAutoNum type="arabicPeriod"/>
              <a:defRPr/>
            </a:pPr>
            <a:endParaRPr lang="fr-FR" sz="2000" b="1" dirty="0"/>
          </a:p>
          <a:p>
            <a:pPr marL="514350" indent="-514350" fontAlgn="b">
              <a:buFont typeface="+mj-lt"/>
              <a:buAutoNum type="arabicPeriod"/>
              <a:defRPr/>
            </a:pPr>
            <a:r>
              <a:rPr lang="fr-FR" sz="2000" b="1" dirty="0"/>
              <a:t>Des moyens pour les représentants du personnel et leurs experts en matière environnementale</a:t>
            </a:r>
          </a:p>
          <a:p>
            <a:pPr marL="514350" indent="-514350" fontAlgn="b">
              <a:buFont typeface="+mj-lt"/>
              <a:buAutoNum type="arabicPeriod"/>
              <a:defRPr/>
            </a:pPr>
            <a:endParaRPr lang="fr-FR" sz="2000" b="1" dirty="0"/>
          </a:p>
          <a:p>
            <a:pPr marL="514350" indent="-514350" fontAlgn="b">
              <a:buFont typeface="+mj-lt"/>
              <a:buAutoNum type="arabicPeriod"/>
              <a:defRPr/>
            </a:pPr>
            <a:r>
              <a:rPr lang="fr-FR" sz="2000" b="1" dirty="0"/>
              <a:t>Les enjeux de la transition énergétique pris en compte dans le cadre de la négociation collective sur la GPEC</a:t>
            </a:r>
          </a:p>
          <a:p>
            <a:pPr fontAlgn="b">
              <a:defRPr/>
            </a:pPr>
            <a:endParaRPr lang="fr-FR" sz="2000" b="1" dirty="0">
              <a:solidFill>
                <a:srgbClr val="002060"/>
              </a:solidFill>
            </a:endParaRPr>
          </a:p>
          <a:p>
            <a:pPr marL="514350" indent="-514350" fontAlgn="b">
              <a:buFont typeface="+mj-lt"/>
              <a:buAutoNum type="arabicPeriod"/>
              <a:defRPr/>
            </a:pPr>
            <a:endParaRPr lang="fr-FR" sz="2000" b="1" dirty="0">
              <a:solidFill>
                <a:srgbClr val="002060"/>
              </a:solidFill>
            </a:endParaRPr>
          </a:p>
        </p:txBody>
      </p:sp>
      <p:sp>
        <p:nvSpPr>
          <p:cNvPr id="4" name="TextBox 12" descr="CMSLegal_Footer_Text_Date">
            <a:extLst>
              <a:ext uri="{FF2B5EF4-FFF2-40B4-BE49-F238E27FC236}">
                <a16:creationId xmlns:a16="http://schemas.microsoft.com/office/drawing/2014/main" id="{0BABD048-4C62-964A-A15A-32A30457428A}"/>
              </a:ext>
            </a:extLst>
          </p:cNvPr>
          <p:cNvSpPr txBox="1"/>
          <p:nvPr/>
        </p:nvSpPr>
        <p:spPr>
          <a:xfrm>
            <a:off x="1006391" y="6183008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81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1/ La genèse de la Loi « Climat » et de ses dispositions en droit social (1/2)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39B52A-EAD5-4CA9-B46E-2F3B4224B365}" type="slidenum">
              <a:rPr lang="en-GB" noProof="0" smtClean="0"/>
              <a:pPr/>
              <a:t>3</a:t>
            </a:fld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>
            <a:off x="576000" y="1598064"/>
            <a:ext cx="11040000" cy="4725824"/>
          </a:xfrm>
        </p:spPr>
        <p:txBody>
          <a:bodyPr>
            <a:normAutofit/>
          </a:bodyPr>
          <a:lstStyle/>
          <a:p>
            <a:r>
              <a:rPr lang="fr-FR" sz="1400" i="1" u="sng" dirty="0"/>
              <a:t>Droit d’alerte environnementale / Réunion extraordinaire du CHSCT</a:t>
            </a:r>
          </a:p>
          <a:p>
            <a:pPr lvl="1"/>
            <a:endParaRPr lang="fr-FR" sz="1200" dirty="0"/>
          </a:p>
          <a:p>
            <a:pPr lvl="1"/>
            <a:r>
              <a:rPr lang="fr-FR" sz="1200" dirty="0"/>
              <a:t>Depuis la Loi n°2013-316 du 16 avril 2013 et le décret n°2014-324 du 11 mars 2014, le travailleur doit alerter immédiatement l’employeur « s’il estime, de bonne foi, que les produits ou procédés de fabrication utilisés ou mis en œuvre par l’établissement font peser un risque grave sur la santé publique ou l’environnement » (Code du travail – Article L.4133-1, al.1) </a:t>
            </a:r>
          </a:p>
          <a:p>
            <a:endParaRPr lang="fr-FR" sz="1400" i="1" u="sng" dirty="0"/>
          </a:p>
          <a:p>
            <a:r>
              <a:rPr lang="fr-FR" sz="1400" i="1" u="sng" dirty="0"/>
              <a:t>Publication d’information non financières et d’informations relatives à la diversité par certaines grandes entreprises</a:t>
            </a:r>
          </a:p>
          <a:p>
            <a:pPr lvl="1"/>
            <a:endParaRPr lang="fr-FR" sz="1200" dirty="0"/>
          </a:p>
          <a:p>
            <a:pPr lvl="1"/>
            <a:r>
              <a:rPr lang="fr-FR" sz="1200" dirty="0"/>
              <a:t>Directive 2014/95/UE du Parlement Européen et du Conseil :</a:t>
            </a:r>
          </a:p>
          <a:p>
            <a:pPr marL="671400" lvl="2" indent="0">
              <a:buNone/>
            </a:pPr>
            <a:endParaRPr lang="fr-FR" sz="1000" dirty="0"/>
          </a:p>
          <a:p>
            <a:pPr marL="671400" lvl="2" indent="0">
              <a:buNone/>
            </a:pPr>
            <a:endParaRPr lang="fr-FR" sz="1000" dirty="0"/>
          </a:p>
          <a:p>
            <a:pPr lvl="1"/>
            <a:r>
              <a:rPr lang="fr-FR" sz="1200" dirty="0"/>
              <a:t>Ordonnance n° 2017-1180 du 19 juillet 2017 :</a:t>
            </a:r>
          </a:p>
          <a:p>
            <a:pPr lvl="2"/>
            <a:endParaRPr lang="fr-FR" sz="1000" dirty="0"/>
          </a:p>
          <a:p>
            <a:r>
              <a:rPr lang="fr-FR" sz="1400" i="1" u="sng" dirty="0"/>
              <a:t>Raison d’être et objet social</a:t>
            </a:r>
          </a:p>
          <a:p>
            <a:pPr lvl="1"/>
            <a:endParaRPr lang="fr-FR" sz="1200" dirty="0"/>
          </a:p>
          <a:p>
            <a:pPr lvl="1"/>
            <a:r>
              <a:rPr lang="fr-FR" sz="1200" dirty="0"/>
              <a:t>La loi n° 2019-486 du 22 mai 2019 dite « Loi Pacte » a modifié le droit commun pour y faire entrer le droit de la RSE.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0552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1/ La genèse de la Loi « Climat » et de ses dispositions en droit social (2/2)</a:t>
            </a:r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4B39B52A-EAD5-4CA9-B46E-2F3B4224B365}" type="slidenum">
              <a:rPr lang="en-GB" noProof="0" smtClean="0"/>
              <a:pPr/>
              <a:t>4</a:t>
            </a:fld>
            <a:endParaRPr lang="en-GB" noProof="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1"/>
          </p:nvPr>
        </p:nvSpPr>
        <p:spPr>
          <a:xfrm>
            <a:off x="576000" y="1267200"/>
            <a:ext cx="11040000" cy="4446000"/>
          </a:xfrm>
        </p:spPr>
        <p:txBody>
          <a:bodyPr>
            <a:normAutofit/>
          </a:bodyPr>
          <a:lstStyle/>
          <a:p>
            <a:r>
              <a:rPr lang="fr-FR" sz="1400" i="1" u="sng" dirty="0"/>
              <a:t>Convention citoyenne pour le climat </a:t>
            </a:r>
          </a:p>
          <a:p>
            <a:pPr lvl="1"/>
            <a:endParaRPr lang="fr-FR" sz="1200" dirty="0"/>
          </a:p>
          <a:p>
            <a:pPr lvl="1"/>
            <a:r>
              <a:rPr lang="fr-FR" sz="1200" dirty="0"/>
              <a:t>La Convention a formulé la proposition PT4.2 suivante : « Créer une nouvelle gouvernance de la transition des emplois et compétences au niveau national et régional ». </a:t>
            </a:r>
          </a:p>
          <a:p>
            <a:pPr lvl="1"/>
            <a:r>
              <a:rPr lang="fr-FR" sz="1200" dirty="0"/>
              <a:t>Celle-ci se décline autour de trois axes : </a:t>
            </a:r>
          </a:p>
          <a:p>
            <a:pPr lvl="2"/>
            <a:r>
              <a:rPr lang="fr-FR" sz="1200" i="1" dirty="0"/>
              <a:t>Étendre les attributions du CSE des entreprises à la prise en compte des enjeux de la transition écologique et renforcer le rôle de la GPEC en matière de transition écologique</a:t>
            </a:r>
          </a:p>
          <a:p>
            <a:pPr lvl="2"/>
            <a:r>
              <a:rPr lang="fr-FR" sz="1200" i="1" dirty="0"/>
              <a:t>Inclure les acteurs de la transition écologique dans la gouvernance des formations au sein du Comité Régional de l’emploi, de la formation et de l’orientation professionnelle (CREFOP)</a:t>
            </a:r>
          </a:p>
          <a:p>
            <a:pPr lvl="2"/>
            <a:r>
              <a:rPr lang="fr-FR" sz="1200" i="1" dirty="0"/>
              <a:t>Renforcer l’implication des opérateurs compétences (OPCO) sur les sujets liés à la transition écologique</a:t>
            </a:r>
          </a:p>
          <a:p>
            <a:pPr marL="671400" lvl="2" indent="0">
              <a:buNone/>
            </a:pPr>
            <a:endParaRPr lang="fr-FR" sz="1400" i="1" u="sng" dirty="0"/>
          </a:p>
          <a:p>
            <a:r>
              <a:rPr lang="fr-FR" sz="1400" i="1" u="sng" dirty="0"/>
              <a:t>Loi « Climat &amp; Résilience »</a:t>
            </a:r>
          </a:p>
          <a:p>
            <a:pPr lvl="1"/>
            <a:endParaRPr lang="fr-FR" sz="1200" dirty="0"/>
          </a:p>
          <a:p>
            <a:pPr lvl="1"/>
            <a:r>
              <a:rPr lang="fr-FR" sz="1200" dirty="0"/>
              <a:t>Construite autour des propositions de la Convention Citoyenne pour le Climat, la Loi a pour objectif premier de satisfaire à l’objectif européen de baisse de d’au moins 55% des émissions de gaz à effet de serre. </a:t>
            </a:r>
          </a:p>
          <a:p>
            <a:pPr lvl="1"/>
            <a:r>
              <a:rPr lang="fr-FR" sz="1200" dirty="0"/>
              <a:t>En particulier, la section « Produire et travailler » reprend les propositions de la Convention et en précise le contenu. Plus précisément, les articles 40 à 44 visent à « Adapter l’emploi à la transition écologique ».</a:t>
            </a:r>
          </a:p>
          <a:p>
            <a:pPr lvl="1"/>
            <a:r>
              <a:rPr lang="fr-FR" sz="1200" dirty="0"/>
              <a:t>Approche transversale des nouvelles attributions en matière environnementale</a:t>
            </a:r>
          </a:p>
          <a:p>
            <a:pPr lvl="1"/>
            <a:r>
              <a:rPr lang="fr-FR" sz="1200" dirty="0"/>
              <a:t>Rejet de nombreux amendements visant à étendre les dispositions en matière </a:t>
            </a:r>
            <a:r>
              <a:rPr lang="fr-FR" sz="1200" dirty="0" err="1"/>
              <a:t>environnmentale</a:t>
            </a:r>
            <a:endParaRPr lang="fr-FR" sz="1200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55418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432000" y="6489368"/>
            <a:ext cx="324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766A6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59E9118-33B1-4D54-B9F3-5B7DAEA597CD}" type="slidenum">
              <a:rPr lang="en-GB" smtClean="0"/>
              <a:pPr>
                <a:defRPr/>
              </a:pPr>
              <a:t>5</a:t>
            </a:fld>
            <a:endParaRPr lang="en-GB" sz="1000" dirty="0">
              <a:solidFill>
                <a:srgbClr val="766A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2369C-7A25-4713-86A3-FD11F8E86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8"/>
            <a:ext cx="11017224" cy="4446000"/>
          </a:xfrm>
        </p:spPr>
        <p:txBody>
          <a:bodyPr/>
          <a:lstStyle/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3600" lvl="1" indent="0" algn="just">
              <a:spcBef>
                <a:spcPts val="0"/>
              </a:spcBef>
              <a:buNone/>
            </a:pPr>
            <a:endParaRPr lang="fr-FR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fr-FR" sz="2000" b="1" dirty="0"/>
              <a:t>L’aspect environnemental a vocation à « irriguer » le rôle et l’implication du CSE des entreprises de plus de 50 salariés.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  <a:p>
            <a:pPr lvl="1" algn="just">
              <a:spcBef>
                <a:spcPts val="0"/>
              </a:spcBef>
            </a:pPr>
            <a:r>
              <a:rPr lang="fr-FR" sz="2000" dirty="0"/>
              <a:t>Désormais, la dimension environnementale est explicitement intégrée aux attributions générales du CSE :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800" dirty="0"/>
              <a:t>Article L.2312-8 I du Code du travail : </a:t>
            </a:r>
          </a:p>
          <a:p>
            <a:pPr marL="615600" lvl="2" indent="0" algn="just">
              <a:spcBef>
                <a:spcPts val="0"/>
              </a:spcBef>
              <a:buNone/>
            </a:pPr>
            <a:endParaRPr lang="fr-FR" sz="1800" dirty="0"/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800" dirty="0"/>
              <a:t>« </a:t>
            </a:r>
            <a:r>
              <a:rPr lang="fr-FR" sz="1800" i="1" dirty="0"/>
              <a:t>I. - Le comité social et économique a pour mission d'assurer une expression collective des salariés permettant la prise en compte permanente de leurs intérêts dans les décisions relatives à la gestion et à l'évolution économique et financière de l'entreprise, à l'organisation du travail, à la formation professionnelle et aux techniques de production, </a:t>
            </a:r>
            <a:r>
              <a:rPr lang="fr-FR" sz="1800" b="1" i="1" dirty="0"/>
              <a:t>notamment au regard des conséquences environnementales de ces décisions</a:t>
            </a:r>
            <a:r>
              <a:rPr lang="fr-FR" sz="1800" i="1" dirty="0"/>
              <a:t>. </a:t>
            </a:r>
            <a:r>
              <a:rPr lang="fr-FR" sz="1800" dirty="0"/>
              <a:t>»</a:t>
            </a:r>
            <a:endParaRPr lang="fr-FR" dirty="0">
              <a:latin typeface="+mn-lt"/>
            </a:endParaRPr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59BBBAB5-11C0-48BC-BF3D-7347EEB1A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547200"/>
            <a:ext cx="11017224" cy="720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2/ Les nouvelles obligations de l’employeur à l’égard du CSE sur les conséquences environnementales (1/3)</a:t>
            </a:r>
          </a:p>
        </p:txBody>
      </p:sp>
      <p:sp>
        <p:nvSpPr>
          <p:cNvPr id="6" name="TextBox 12" descr="CMSLegal_Footer_Text_Date">
            <a:extLst>
              <a:ext uri="{FF2B5EF4-FFF2-40B4-BE49-F238E27FC236}">
                <a16:creationId xmlns:a16="http://schemas.microsoft.com/office/drawing/2014/main" id="{253B8D44-F942-A84F-AD72-3F14D5BA5AF9}"/>
              </a:ext>
            </a:extLst>
          </p:cNvPr>
          <p:cNvSpPr txBox="1"/>
          <p:nvPr/>
        </p:nvSpPr>
        <p:spPr>
          <a:xfrm>
            <a:off x="1139520" y="6184800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617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432000" y="6489368"/>
            <a:ext cx="324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766A6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59E9118-33B1-4D54-B9F3-5B7DAEA597CD}" type="slidenum">
              <a:rPr lang="en-GB" smtClean="0"/>
              <a:pPr>
                <a:defRPr/>
              </a:pPr>
              <a:t>6</a:t>
            </a:fld>
            <a:endParaRPr lang="en-GB" sz="1000" dirty="0">
              <a:solidFill>
                <a:srgbClr val="766A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2369C-7A25-4713-86A3-FD11F8E86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8"/>
            <a:ext cx="11017224" cy="4446000"/>
          </a:xfrm>
        </p:spPr>
        <p:txBody>
          <a:bodyPr/>
          <a:lstStyle/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363600" lvl="1" indent="0" algn="just">
              <a:spcBef>
                <a:spcPts val="0"/>
              </a:spcBef>
              <a:buNone/>
            </a:pPr>
            <a:endParaRPr lang="fr-FR" sz="2000" dirty="0">
              <a:solidFill>
                <a:srgbClr val="000000"/>
              </a:solidFill>
              <a:effectLst/>
              <a:latin typeface="+mn-lt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59BBBAB5-11C0-48BC-BF3D-7347EEB1A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547200"/>
            <a:ext cx="11017224" cy="720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2/ Les nouvelles obligations de l’employeur à l’égard du CSE sur les conséquences environnementales (2/3)</a:t>
            </a:r>
          </a:p>
        </p:txBody>
      </p:sp>
      <p:graphicFrame>
        <p:nvGraphicFramePr>
          <p:cNvPr id="2" name="Tableau 3">
            <a:extLst>
              <a:ext uri="{FF2B5EF4-FFF2-40B4-BE49-F238E27FC236}">
                <a16:creationId xmlns:a16="http://schemas.microsoft.com/office/drawing/2014/main" id="{BEE0A5E0-306C-4093-BECE-F6C5FEE23E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098554"/>
              </p:ext>
            </p:extLst>
          </p:nvPr>
        </p:nvGraphicFramePr>
        <p:xfrm>
          <a:off x="594000" y="1628800"/>
          <a:ext cx="11017224" cy="4438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69952">
                  <a:extLst>
                    <a:ext uri="{9D8B030D-6E8A-4147-A177-3AD203B41FA5}">
                      <a16:colId xmlns:a16="http://schemas.microsoft.com/office/drawing/2014/main" val="1371430527"/>
                    </a:ext>
                  </a:extLst>
                </a:gridCol>
                <a:gridCol w="3312368">
                  <a:extLst>
                    <a:ext uri="{9D8B030D-6E8A-4147-A177-3AD203B41FA5}">
                      <a16:colId xmlns:a16="http://schemas.microsoft.com/office/drawing/2014/main" val="2868077372"/>
                    </a:ext>
                  </a:extLst>
                </a:gridCol>
                <a:gridCol w="2634904">
                  <a:extLst>
                    <a:ext uri="{9D8B030D-6E8A-4147-A177-3AD203B41FA5}">
                      <a16:colId xmlns:a16="http://schemas.microsoft.com/office/drawing/2014/main" val="3314829221"/>
                    </a:ext>
                  </a:extLst>
                </a:gridCol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Domaines de compétences des CSE des entreprises de plus de 50 salariés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Nouvelles obligations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Articles du Code du travail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4895405"/>
                  </a:ext>
                </a:extLst>
              </a:tr>
              <a:tr h="1482000">
                <a:tc>
                  <a:txBody>
                    <a:bodyPr/>
                    <a:lstStyle/>
                    <a:p>
                      <a:r>
                        <a:rPr lang="fr-FR" sz="1400" dirty="0"/>
                        <a:t>Consultations récurrentes </a:t>
                      </a:r>
                    </a:p>
                    <a:p>
                      <a:r>
                        <a:rPr lang="fr-FR" sz="1400" i="1" dirty="0"/>
                        <a:t>1° Orientations stratégiques </a:t>
                      </a:r>
                    </a:p>
                    <a:p>
                      <a:r>
                        <a:rPr lang="fr-FR" sz="1400" i="1" dirty="0"/>
                        <a:t>2° Situation économique et financières </a:t>
                      </a:r>
                    </a:p>
                    <a:p>
                      <a:r>
                        <a:rPr lang="fr-FR" sz="1400" i="1" dirty="0"/>
                        <a:t>3° Politique sociale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Au cours de ces consultations, </a:t>
                      </a:r>
                      <a:r>
                        <a:rPr lang="fr-FR" sz="1400" b="1" dirty="0"/>
                        <a:t>le comité est </a:t>
                      </a:r>
                      <a:r>
                        <a:rPr lang="fr-FR" sz="1400" b="1" dirty="0">
                          <a:solidFill>
                            <a:schemeClr val="accent3"/>
                          </a:solidFill>
                        </a:rPr>
                        <a:t>informé</a:t>
                      </a:r>
                      <a:r>
                        <a:rPr lang="fr-FR" sz="1400" b="1" dirty="0"/>
                        <a:t> des conséquences environnementales de l’activité de l’entreprise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Articles L.2312-17 (dispositions d’ordre public) et L.2312-22 (dispositions supplétives)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1412234"/>
                  </a:ext>
                </a:extLst>
              </a:tr>
              <a:tr h="1482000">
                <a:tc>
                  <a:txBody>
                    <a:bodyPr/>
                    <a:lstStyle/>
                    <a:p>
                      <a:r>
                        <a:rPr lang="fr-FR" sz="1400" dirty="0"/>
                        <a:t>Consultations ponctuelles </a:t>
                      </a:r>
                    </a:p>
                    <a:p>
                      <a:r>
                        <a:rPr lang="fr-FR" sz="1400" dirty="0"/>
                        <a:t>Sur les questions intéressant l’organisation, la gestion et la marche générale de l’entreprise notamment sur : </a:t>
                      </a:r>
                    </a:p>
                    <a:p>
                      <a:r>
                        <a:rPr lang="fr-FR" sz="1400" i="1" dirty="0"/>
                        <a:t>1° Les mesures de nature à affecter le volume ou la structure des effectifs; </a:t>
                      </a:r>
                    </a:p>
                    <a:p>
                      <a:r>
                        <a:rPr lang="fr-FR" sz="1400" i="1" dirty="0"/>
                        <a:t>2° La modification de son organisation économique ou juridique ; </a:t>
                      </a:r>
                    </a:p>
                    <a:p>
                      <a:r>
                        <a:rPr lang="fr-FR" sz="1400" i="1" dirty="0"/>
                        <a:t>3° Les conditions d'emploi, de travail, notamment la durée du travail, et la formation professionnelle ; </a:t>
                      </a:r>
                    </a:p>
                    <a:p>
                      <a:r>
                        <a:rPr lang="fr-FR" sz="1400" i="1" dirty="0"/>
                        <a:t>4° L'introduction de nouvelles technologies, tout aménagement important modifiant les conditions de santé et de sécurité ou les conditions de travail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/>
                        <a:t>(…) III, le comité est </a:t>
                      </a:r>
                      <a:r>
                        <a:rPr lang="fr-FR" sz="1400" b="1" dirty="0">
                          <a:solidFill>
                            <a:schemeClr val="accent3"/>
                          </a:solidFill>
                        </a:rPr>
                        <a:t>informé et consulté </a:t>
                      </a:r>
                      <a:r>
                        <a:rPr lang="fr-FR" sz="1400" b="1" dirty="0"/>
                        <a:t>sur les conséquences environnementales </a:t>
                      </a:r>
                      <a:r>
                        <a:rPr lang="fr-FR" sz="1400" dirty="0"/>
                        <a:t>des mesures mentionnées au II du présent article</a:t>
                      </a:r>
                      <a:endParaRPr lang="fr-FR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Article L.2312-8 II et III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40609"/>
                  </a:ext>
                </a:extLst>
              </a:tr>
            </a:tbl>
          </a:graphicData>
        </a:graphic>
      </p:graphicFrame>
      <p:sp>
        <p:nvSpPr>
          <p:cNvPr id="6" name="TextBox 12" descr="CMSLegal_Footer_Text_Date">
            <a:extLst>
              <a:ext uri="{FF2B5EF4-FFF2-40B4-BE49-F238E27FC236}">
                <a16:creationId xmlns:a16="http://schemas.microsoft.com/office/drawing/2014/main" id="{0ACBBC85-2BC6-A54F-8B0A-FFD59CC33283}"/>
              </a:ext>
            </a:extLst>
          </p:cNvPr>
          <p:cNvSpPr txBox="1"/>
          <p:nvPr/>
        </p:nvSpPr>
        <p:spPr>
          <a:xfrm>
            <a:off x="981596" y="6148368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4706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432000" y="6489368"/>
            <a:ext cx="324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766A6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59E9118-33B1-4D54-B9F3-5B7DAEA597CD}" type="slidenum">
              <a:rPr lang="en-GB" smtClean="0"/>
              <a:pPr>
                <a:defRPr/>
              </a:pPr>
              <a:t>7</a:t>
            </a:fld>
            <a:endParaRPr lang="en-GB" sz="1000" dirty="0">
              <a:solidFill>
                <a:srgbClr val="766A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2369C-7A25-4713-86A3-FD11F8E86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124744"/>
            <a:ext cx="11017224" cy="4446000"/>
          </a:xfrm>
        </p:spPr>
        <p:txBody>
          <a:bodyPr>
            <a:normAutofit lnSpcReduction="10000"/>
          </a:bodyPr>
          <a:lstStyle/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fr-FR" sz="2000" b="1" dirty="0"/>
              <a:t>BDESE : base de données économiques, sociales et environnementales </a:t>
            </a:r>
            <a:r>
              <a:rPr lang="fr-FR" sz="2000" dirty="0"/>
              <a:t>(articles L.2312-18 et L.2312-21 CT)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  <a:p>
            <a:pPr marL="671400" lvl="2" indent="0" algn="just">
              <a:spcBef>
                <a:spcPts val="0"/>
              </a:spcBef>
              <a:buNone/>
            </a:pPr>
            <a:r>
              <a:rPr lang="fr-FR" sz="1400" dirty="0"/>
              <a:t>➔ La BDESE doit présenter un thème ou des données sur les conséquences environnementales de l’activité de l’entreprise qu’elle soit issue d’un accord collectif ou pas </a:t>
            </a:r>
          </a:p>
          <a:p>
            <a:pPr marL="671400" lvl="2" indent="0" algn="just">
              <a:spcBef>
                <a:spcPts val="0"/>
              </a:spcBef>
              <a:buNone/>
            </a:pPr>
            <a:endParaRPr lang="fr-FR" sz="1400" dirty="0"/>
          </a:p>
          <a:p>
            <a:pPr marL="671400" lvl="2" indent="0" algn="just">
              <a:spcBef>
                <a:spcPts val="0"/>
              </a:spcBef>
              <a:buNone/>
            </a:pPr>
            <a:r>
              <a:rPr lang="fr-FR" sz="1400" dirty="0"/>
              <a:t>➔ Mais la loi ne précise pas les informations devant figurer à ce titre</a:t>
            </a:r>
          </a:p>
          <a:p>
            <a:pPr marL="671400" lvl="2" indent="0" algn="just">
              <a:spcBef>
                <a:spcPts val="0"/>
              </a:spcBef>
              <a:buNone/>
            </a:pPr>
            <a:endParaRPr lang="fr-FR" sz="1400" dirty="0"/>
          </a:p>
          <a:p>
            <a:pPr marL="671400" lvl="2" indent="0" algn="just">
              <a:spcBef>
                <a:spcPts val="0"/>
              </a:spcBef>
              <a:buNone/>
            </a:pPr>
            <a:r>
              <a:rPr lang="fr-FR" sz="1400" dirty="0"/>
              <a:t>➔ Eléments de réflexion </a:t>
            </a:r>
          </a:p>
          <a:p>
            <a:pPr marL="671400" lvl="2" indent="0" algn="just">
              <a:spcBef>
                <a:spcPts val="0"/>
              </a:spcBef>
              <a:buNone/>
            </a:pPr>
            <a:endParaRPr lang="fr-FR" sz="1400" dirty="0"/>
          </a:p>
          <a:p>
            <a:pPr marL="923400" lvl="3" indent="0" algn="just">
              <a:spcBef>
                <a:spcPts val="0"/>
              </a:spcBef>
              <a:buNone/>
            </a:pPr>
            <a:r>
              <a:rPr lang="fr-FR" sz="1400" dirty="0"/>
              <a:t>• En l’absence d’accord, certaines informations environnementales doivent être mises à disposition dans la BDES </a:t>
            </a:r>
            <a:r>
              <a:rPr lang="fr-FR" sz="1400" b="1" dirty="0"/>
              <a:t>dans les entreprises de 300 salariés </a:t>
            </a:r>
            <a:r>
              <a:rPr lang="fr-FR" sz="1400" dirty="0"/>
              <a:t>et plus en référence à la déclaration de performance </a:t>
            </a:r>
            <a:r>
              <a:rPr lang="fr-FR" sz="1400" dirty="0" err="1"/>
              <a:t>extrafinancières</a:t>
            </a:r>
            <a:r>
              <a:rPr lang="fr-FR" sz="1400" dirty="0"/>
              <a:t> (DPEF)</a:t>
            </a:r>
          </a:p>
          <a:p>
            <a:pPr marL="923400" lvl="3" indent="0" algn="just">
              <a:spcBef>
                <a:spcPts val="0"/>
              </a:spcBef>
              <a:buNone/>
            </a:pPr>
            <a:r>
              <a:rPr lang="fr-FR" sz="1400" dirty="0"/>
              <a:t> </a:t>
            </a:r>
          </a:p>
          <a:p>
            <a:pPr marL="1175400" lvl="4" indent="0" algn="just">
              <a:spcBef>
                <a:spcPts val="0"/>
              </a:spcBef>
              <a:buNone/>
            </a:pPr>
            <a:r>
              <a:rPr lang="fr-FR" sz="1200" dirty="0"/>
              <a:t>✓ Le contenu sera encore élargi à partir de juillet 2022 avec l’ajout des émissions directes et indirectes de gaz à effet de serre liées aux activités de transport en amont et aval de l’activité de l’entreprise et d’un plan d’action sur le sujet </a:t>
            </a:r>
          </a:p>
          <a:p>
            <a:pPr marL="1175400" lvl="4" indent="0" algn="just">
              <a:spcBef>
                <a:spcPts val="0"/>
              </a:spcBef>
              <a:buNone/>
            </a:pPr>
            <a:endParaRPr lang="fr-FR" sz="1200" dirty="0"/>
          </a:p>
          <a:p>
            <a:pPr marL="923400" lvl="3" indent="0" algn="just">
              <a:spcBef>
                <a:spcPts val="0"/>
              </a:spcBef>
              <a:buNone/>
            </a:pPr>
            <a:r>
              <a:rPr lang="fr-FR" sz="1400" dirty="0"/>
              <a:t>• Pour toutes les sociétés commerciales, en vue de la consultation sur la situation économique et financière de l’entreprise : mise à disposition des « documents obligatoirement transmis annuellement à l’assemblée générale des actionnaires ou à l’assemblée des associés, notamment le rapport de gestion prévu à l’article L.225-102-1 du Code de commerce qui comprend les informations relatives à la responsabilité sociale et environnementale des entreprises (…) » (article L.2312-25 du Code du travail) : Article R. 2312-9 du Code du travail (en attente du nouveau décret) et articles L.225-102-1 et R. 225-104 du Code de commerce</a:t>
            </a:r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59BBBAB5-11C0-48BC-BF3D-7347EEB1A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547200"/>
            <a:ext cx="11017224" cy="720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2/ Les nouvelles obligations de l’employeur à l’égard du CSE sur les conséquences environnementales (3/3)</a:t>
            </a:r>
          </a:p>
        </p:txBody>
      </p:sp>
      <p:sp>
        <p:nvSpPr>
          <p:cNvPr id="6" name="TextBox 12" descr="CMSLegal_Footer_Text_Date">
            <a:extLst>
              <a:ext uri="{FF2B5EF4-FFF2-40B4-BE49-F238E27FC236}">
                <a16:creationId xmlns:a16="http://schemas.microsoft.com/office/drawing/2014/main" id="{2350ACC1-1D4C-6348-88D9-F8DB158CC73B}"/>
              </a:ext>
            </a:extLst>
          </p:cNvPr>
          <p:cNvSpPr txBox="1"/>
          <p:nvPr/>
        </p:nvSpPr>
        <p:spPr>
          <a:xfrm>
            <a:off x="1140092" y="6184800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5642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432000" y="6489368"/>
            <a:ext cx="324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766A6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59E9118-33B1-4D54-B9F3-5B7DAEA597CD}" type="slidenum">
              <a:rPr lang="en-GB" smtClean="0"/>
              <a:pPr>
                <a:defRPr/>
              </a:pPr>
              <a:t>8</a:t>
            </a:fld>
            <a:endParaRPr lang="en-GB" sz="1000" dirty="0">
              <a:solidFill>
                <a:srgbClr val="766A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2369C-7A25-4713-86A3-FD11F8E86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8"/>
            <a:ext cx="11017224" cy="1152128"/>
          </a:xfrm>
        </p:spPr>
        <p:txBody>
          <a:bodyPr/>
          <a:lstStyle/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fr-FR" sz="2000" b="1" dirty="0"/>
              <a:t>BDESE : base de données économiques, sociales et environnementales </a:t>
            </a:r>
            <a:r>
              <a:rPr lang="fr-FR" sz="2000" dirty="0"/>
              <a:t>(articles L.2312-18 et L.2312-21 CT)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59BBBAB5-11C0-48BC-BF3D-7347EEB1A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547200"/>
            <a:ext cx="11017224" cy="720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3/ Des moyens pour les représentants du personnel et de leurs experts en matière environnementale (1/1)</a:t>
            </a:r>
          </a:p>
        </p:txBody>
      </p:sp>
      <p:sp>
        <p:nvSpPr>
          <p:cNvPr id="6" name="Espace réservé du texte 2">
            <a:extLst>
              <a:ext uri="{FF2B5EF4-FFF2-40B4-BE49-F238E27FC236}">
                <a16:creationId xmlns:a16="http://schemas.microsoft.com/office/drawing/2014/main" id="{57BFD938-EBE4-495B-8C17-C66688F90A67}"/>
              </a:ext>
            </a:extLst>
          </p:cNvPr>
          <p:cNvSpPr txBox="1">
            <a:spLocks/>
          </p:cNvSpPr>
          <p:nvPr/>
        </p:nvSpPr>
        <p:spPr bwMode="auto">
          <a:xfrm>
            <a:off x="551384" y="2276872"/>
            <a:ext cx="11017224" cy="4212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2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ts val="480"/>
              </a:spcBef>
              <a:spcAft>
                <a:spcPct val="0"/>
              </a:spcAft>
              <a:buFont typeface="Symbol" pitchFamily="18" charset="2"/>
              <a:buChar char="-"/>
              <a:defRPr sz="2000" kern="120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defRPr>
            </a:lvl1pPr>
            <a:lvl2pPr marL="648000" indent="-284400" algn="l" rtl="0" eaLnBrk="1" fontAlgn="base" hangingPunct="1">
              <a:spcBef>
                <a:spcPts val="432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defRPr>
            </a:lvl2pPr>
            <a:lvl3pPr marL="900000" indent="-228600" algn="l" rtl="0" eaLnBrk="1" fontAlgn="base" hangingPunct="1">
              <a:spcBef>
                <a:spcPts val="384"/>
              </a:spcBef>
              <a:spcAft>
                <a:spcPct val="0"/>
              </a:spcAft>
              <a:buFont typeface="Symbol" pitchFamily="18" charset="2"/>
              <a:buChar char="-"/>
              <a:defRPr sz="1600" kern="1200" baseline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defRPr>
            </a:lvl3pPr>
            <a:lvl4pPr marL="1152000" indent="-228600" algn="l" rtl="0" eaLnBrk="1" fontAlgn="base" hangingPunct="1">
              <a:spcBef>
                <a:spcPts val="384"/>
              </a:spcBef>
              <a:spcAft>
                <a:spcPct val="0"/>
              </a:spcAft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defRPr>
            </a:lvl4pPr>
            <a:lvl5pPr marL="1404000" indent="-228600" algn="l" rtl="0" eaLnBrk="1" fontAlgn="base" hangingPunct="1">
              <a:spcBef>
                <a:spcPts val="384"/>
              </a:spcBef>
              <a:spcAft>
                <a:spcPct val="0"/>
              </a:spcAft>
              <a:buFont typeface="Symbol" pitchFamily="18" charset="2"/>
              <a:buChar char="-"/>
              <a:defRPr sz="1600" kern="1200">
                <a:solidFill>
                  <a:schemeClr val="tx1"/>
                </a:solidFill>
                <a:latin typeface="Arial" pitchFamily="34" charset="0"/>
                <a:ea typeface="Arial" panose="020B0604020202020204" pitchFamily="34" charset="0"/>
                <a:cs typeface="Arial" pitchFamily="34" charset="0"/>
              </a:defRPr>
            </a:lvl5pPr>
            <a:lvl6pPr marL="1656000" indent="-2304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1908000" indent="-22860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2160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2412000" indent="-228600" algn="l" defTabSz="914400" rtl="0" eaLnBrk="1" latinLnBrk="0" hangingPunct="1">
              <a:spcBef>
                <a:spcPct val="20000"/>
              </a:spcBef>
              <a:buFont typeface="Symbol" panose="05050102010706020507" pitchFamily="18" charset="2"/>
              <a:buChar char="-"/>
              <a:defRPr sz="16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363600" lvl="1" indent="0" algn="just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b="1" dirty="0"/>
              <a:t>La formation économique des nouveaux membres du CSE </a:t>
            </a:r>
            <a:r>
              <a:rPr lang="fr-FR" sz="1400" dirty="0"/>
              <a:t>peut aussi porter sur « les conséquences environnementales de l’activité des entreprises » (article L.2315-63 du Code du travail)</a:t>
            </a:r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 </a:t>
            </a:r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−</a:t>
            </a:r>
            <a:r>
              <a:rPr lang="fr-FR" sz="1400" b="1" dirty="0"/>
              <a:t> Formations syndicales et environnement </a:t>
            </a:r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Le congé de formation économique, sociale et syndicale devient le « congé de formation économique, sociale, environnementale et syndicale » (articles L.2145-1, L.2145-5 à L.2145-7, L.2145-9 à L.2145-11 et L.2145-13 du Code du travail) et devra porter sur des sujets liés à la gestion des conséquences environnementales de l’activité de l’entreprise. </a:t>
            </a:r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➔ Rarement mis en œuvre aujourd’hui, le droit d’alerte en matière de santé publique et d’environnement pourrait se développer</a:t>
            </a:r>
          </a:p>
          <a:p>
            <a:pPr lvl="1" algn="just">
              <a:spcBef>
                <a:spcPts val="0"/>
              </a:spcBef>
            </a:pPr>
            <a:endParaRPr lang="fr-FR" sz="1400" dirty="0"/>
          </a:p>
          <a:p>
            <a:pPr lvl="1" algn="just">
              <a:spcBef>
                <a:spcPts val="0"/>
              </a:spcBef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b="1" dirty="0"/>
              <a:t>Elargissement des actuelles missions de l’expert-comptable </a:t>
            </a:r>
            <a:r>
              <a:rPr lang="fr-FR" sz="1400" dirty="0"/>
              <a:t>à l’analyse des conséquences environnementales de l’activité de l’entreprise dans le cadre des 3 consultations récurrentes prévues par l’article L.2312-17 du Code du travail </a:t>
            </a:r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− La mission de l’expert comptable portera sur tous les éléments d’ordre économique, financier, social </a:t>
            </a:r>
            <a:r>
              <a:rPr lang="fr-FR" sz="1400" b="1" dirty="0"/>
              <a:t>ou environnemental </a:t>
            </a:r>
            <a:r>
              <a:rPr lang="fr-FR" sz="1400" dirty="0"/>
              <a:t>nécessaires à la compréhension : </a:t>
            </a:r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200" dirty="0"/>
              <a:t>• des orientations stratégiques de l’entreprise (article L.2315-87-1 du Code du travail) ; </a:t>
            </a:r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200" dirty="0"/>
              <a:t>• des comptes et à l’appréciation de la situation économique et financière de l’entreprise (article L.2315-89 du Code du travail) ; </a:t>
            </a:r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200" dirty="0"/>
              <a:t>• de la politique sociale de l’entreprise, des conditions de travail et de l’emploi (article L.2315-91-1 du Code du travail). </a:t>
            </a:r>
          </a:p>
          <a:p>
            <a:pPr marL="363600" lvl="1" indent="0" algn="just">
              <a:spcBef>
                <a:spcPts val="0"/>
              </a:spcBef>
              <a:buNone/>
            </a:pPr>
            <a:endParaRPr lang="fr-FR" sz="1400" dirty="0"/>
          </a:p>
          <a:p>
            <a:pPr marL="363600" lvl="1" indent="0" algn="just">
              <a:spcBef>
                <a:spcPts val="0"/>
              </a:spcBef>
              <a:buNone/>
            </a:pPr>
            <a:r>
              <a:rPr lang="fr-FR" sz="1400" dirty="0"/>
              <a:t>➔ Cette dimension environnementale de l’expertise pourrait également être utile dans le cadre des consultations ponctuelles du CSE (expertises en cas de projet important ?)</a:t>
            </a:r>
          </a:p>
        </p:txBody>
      </p:sp>
      <p:sp>
        <p:nvSpPr>
          <p:cNvPr id="8" name="TextBox 12" descr="CMSLegal_Footer_Text_Date">
            <a:extLst>
              <a:ext uri="{FF2B5EF4-FFF2-40B4-BE49-F238E27FC236}">
                <a16:creationId xmlns:a16="http://schemas.microsoft.com/office/drawing/2014/main" id="{517270C7-65BB-CF46-A3A9-2EF586F6204F}"/>
              </a:ext>
            </a:extLst>
          </p:cNvPr>
          <p:cNvSpPr txBox="1"/>
          <p:nvPr/>
        </p:nvSpPr>
        <p:spPr>
          <a:xfrm>
            <a:off x="1273632" y="6184800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7886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4"/>
          </p:nvPr>
        </p:nvSpPr>
        <p:spPr>
          <a:xfrm>
            <a:off x="432000" y="6489368"/>
            <a:ext cx="324000" cy="252000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766A6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C59E9118-33B1-4D54-B9F3-5B7DAEA597CD}" type="slidenum">
              <a:rPr lang="en-GB" smtClean="0"/>
              <a:pPr>
                <a:defRPr/>
              </a:pPr>
              <a:t>9</a:t>
            </a:fld>
            <a:endParaRPr lang="en-GB" sz="1000" dirty="0">
              <a:solidFill>
                <a:srgbClr val="766A62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C12369C-7A25-4713-86A3-FD11F8E8673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8"/>
            <a:ext cx="11017224" cy="4446000"/>
          </a:xfrm>
        </p:spPr>
        <p:txBody>
          <a:bodyPr/>
          <a:lstStyle/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latin typeface="Verdana" panose="020B0604030504040204" pitchFamily="34" charset="0"/>
              <a:ea typeface="Times New Roman" panose="02020603050405020304" pitchFamily="18" charset="0"/>
            </a:endParaRPr>
          </a:p>
          <a:p>
            <a:pPr marL="363600" lvl="1" indent="0">
              <a:spcBef>
                <a:spcPts val="0"/>
              </a:spcBef>
              <a:buNone/>
            </a:pPr>
            <a:endParaRPr lang="fr-FR" sz="1000" dirty="0">
              <a:solidFill>
                <a:srgbClr val="000000"/>
              </a:solidFill>
              <a:effectLst/>
              <a:latin typeface="Verdana" panose="020B060403050404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lvl="1" algn="just">
              <a:spcBef>
                <a:spcPts val="0"/>
              </a:spcBef>
            </a:pPr>
            <a:r>
              <a:rPr lang="fr-FR" sz="2000" dirty="0"/>
              <a:t>Nouvel objectif à la négociation triennale sur la gestion prévisionnelle des emplois et des compétences (GPEC) : « </a:t>
            </a:r>
            <a:r>
              <a:rPr lang="fr-FR" sz="2000" i="1" dirty="0"/>
              <a:t>Répondre aux enjeux de la </a:t>
            </a:r>
            <a:r>
              <a:rPr lang="fr-FR" sz="2000" b="1" i="1" dirty="0"/>
              <a:t>transition écologique </a:t>
            </a:r>
            <a:r>
              <a:rPr lang="fr-FR" sz="2000" dirty="0"/>
              <a:t>», que ce soit au niveau des branches ou des entreprises 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  <a:p>
            <a:pPr marL="615600" lvl="2" indent="0" algn="just">
              <a:spcBef>
                <a:spcPts val="0"/>
              </a:spcBef>
              <a:buNone/>
            </a:pPr>
            <a:r>
              <a:rPr lang="fr-FR" sz="1800" i="1" dirty="0"/>
              <a:t>Impacte les dispositions supplétives relatives à la GPEC de branche (article L.2241-12 du Code du travail) comme d’entreprise (art. L.2242-20 du Code du travail)</a:t>
            </a:r>
          </a:p>
          <a:p>
            <a:pPr marL="615600" lvl="2" indent="0" algn="just">
              <a:spcBef>
                <a:spcPts val="0"/>
              </a:spcBef>
              <a:buNone/>
            </a:pPr>
            <a:endParaRPr lang="fr-FR" sz="1800" i="1" dirty="0"/>
          </a:p>
          <a:p>
            <a:pPr marL="649350" lvl="1" indent="-285750" algn="just">
              <a:spcBef>
                <a:spcPts val="0"/>
              </a:spcBef>
            </a:pPr>
            <a:r>
              <a:rPr lang="fr-FR" sz="2000" dirty="0"/>
              <a:t>Dans la même optique, modification de la </a:t>
            </a:r>
            <a:r>
              <a:rPr lang="fr-FR" sz="2000" b="1" dirty="0"/>
              <a:t>composition des CREFOP</a:t>
            </a:r>
            <a:r>
              <a:rPr lang="fr-FR" sz="2000" dirty="0"/>
              <a:t> et ajout de </a:t>
            </a:r>
            <a:r>
              <a:rPr lang="fr-FR" sz="2000" b="1" dirty="0"/>
              <a:t>missions de proximité pour les OPCO</a:t>
            </a:r>
          </a:p>
          <a:p>
            <a:pPr lvl="1" algn="just">
              <a:spcBef>
                <a:spcPts val="0"/>
              </a:spcBef>
            </a:pPr>
            <a:endParaRPr lang="fr-FR" sz="2000" dirty="0"/>
          </a:p>
          <a:p>
            <a:pPr lvl="1" algn="just">
              <a:spcBef>
                <a:spcPts val="0"/>
              </a:spcBef>
            </a:pPr>
            <a:r>
              <a:rPr lang="fr-FR" sz="2000" b="1" dirty="0"/>
              <a:t>Objectif</a:t>
            </a:r>
            <a:r>
              <a:rPr lang="fr-FR" sz="2000" dirty="0"/>
              <a:t> : anticiper les effets de la transition écologique sur l’évolution de la structure des emplois et sur les besoins de formation futurs des salariés </a:t>
            </a:r>
            <a:endParaRPr lang="fr-FR" dirty="0">
              <a:solidFill>
                <a:schemeClr val="bg1"/>
              </a:solidFill>
              <a:highlight>
                <a:srgbClr val="008080"/>
              </a:highlight>
              <a:latin typeface="+mn-lt"/>
            </a:endParaRPr>
          </a:p>
        </p:txBody>
      </p:sp>
      <p:sp>
        <p:nvSpPr>
          <p:cNvPr id="7" name="Espace réservé du texte 3">
            <a:extLst>
              <a:ext uri="{FF2B5EF4-FFF2-40B4-BE49-F238E27FC236}">
                <a16:creationId xmlns:a16="http://schemas.microsoft.com/office/drawing/2014/main" id="{59BBBAB5-11C0-48BC-BF3D-7347EEB1A42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1384" y="547200"/>
            <a:ext cx="11017224" cy="720000"/>
          </a:xfrm>
        </p:spPr>
        <p:txBody>
          <a:bodyPr/>
          <a:lstStyle/>
          <a:p>
            <a:r>
              <a:rPr lang="fr-FR" dirty="0">
                <a:solidFill>
                  <a:srgbClr val="FF0000"/>
                </a:solidFill>
              </a:rPr>
              <a:t>4/ Les enjeux de la transition énergétique pris en compte dans le cadre de la négociation collective sur la GPEC (3/3)</a:t>
            </a:r>
          </a:p>
        </p:txBody>
      </p:sp>
      <p:sp>
        <p:nvSpPr>
          <p:cNvPr id="6" name="TextBox 12" descr="CMSLegal_Footer_Text_Date">
            <a:extLst>
              <a:ext uri="{FF2B5EF4-FFF2-40B4-BE49-F238E27FC236}">
                <a16:creationId xmlns:a16="http://schemas.microsoft.com/office/drawing/2014/main" id="{492752D7-B6E4-BE44-9B04-CE9723DABA02}"/>
              </a:ext>
            </a:extLst>
          </p:cNvPr>
          <p:cNvSpPr txBox="1"/>
          <p:nvPr/>
        </p:nvSpPr>
        <p:spPr>
          <a:xfrm>
            <a:off x="1017600" y="6184800"/>
            <a:ext cx="5078400" cy="252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r>
              <a:rPr lang="fr-FR" sz="1000" kern="1560" baseline="0" noProof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itchFamily="34" charset="0"/>
              </a:rPr>
              <a:t>Avosial | Atelier Pratique | Mardi 25 janvier 2022</a:t>
            </a:r>
            <a:endParaRPr lang="en-GB" sz="1000" kern="1560" baseline="0" noProof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37279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xt_slide_with_Design">
  <a:themeElements>
    <a:clrScheme name="CMS_Legal_default">
      <a:dk1>
        <a:sysClr val="windowText" lastClr="000000"/>
      </a:dk1>
      <a:lt1>
        <a:srgbClr val="FFFFFF"/>
      </a:lt1>
      <a:dk2>
        <a:srgbClr val="C2BCB9"/>
      </a:dk2>
      <a:lt2>
        <a:srgbClr val="FFFFFF"/>
      </a:lt2>
      <a:accent1>
        <a:srgbClr val="13294A"/>
      </a:accent1>
      <a:accent2>
        <a:srgbClr val="ABB300"/>
      </a:accent2>
      <a:accent3>
        <a:srgbClr val="00759A"/>
      </a:accent3>
      <a:accent4>
        <a:srgbClr val="6B487A"/>
      </a:accent4>
      <a:accent5>
        <a:srgbClr val="ECC411"/>
      </a:accent5>
      <a:accent6>
        <a:srgbClr val="D2492A"/>
      </a:accent6>
      <a:hlink>
        <a:srgbClr val="000000"/>
      </a:hlink>
      <a:folHlink>
        <a:srgbClr val="000000"/>
      </a:folHlink>
    </a:clrScheme>
    <a:fontScheme name="CMS_Legal_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>
          <a:noFill/>
        </a:ln>
      </a:spPr>
      <a:bodyPr wrap="square" rtlCol="0">
        <a:spAutoFit/>
      </a:bodyPr>
      <a:lstStyle>
        <a:defPPr>
          <a:defRPr sz="1000" dirty="0" smtClean="0">
            <a:solidFill>
              <a:srgbClr val="766A62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cmslegal_2015.potx" id="{43B05035-8BE8-411B-8738-9818987D7960}" vid="{16D371E5-4976-4318-B76F-6F07C43883E6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p r o p e r t i e s   x m l n s = " h t t p : / / w w w . i m a n a g e . c o m / w o r k / x m l s c h e m a " >  
     < d o c u m e n t i d > L y o n ! 1 7 4 0 3 0 7 . 2 < / d o c u m e n t i d >  
     < s e n d e r i d > G U B O < / s e n d e r i d >  
     < s e n d e r e m a i l > G U I L L A U M E . B O S S Y @ L Y O N . C M S - F L . C O M < / s e n d e r e m a i l >  
     < l a s t m o d i f i e d > 2 0 2 2 - 0 1 - 1 0 T 1 6 : 1 1 : 1 7 . 0 0 0 0 0 0 0 + 0 1 : 0 0 < / l a s t m o d i f i e d >  
     < d a t a b a s e > L y o n < / d a t a b a s e >  
 < / p r o p e r t i e s > 
</file>

<file path=customXml/itemProps1.xml><?xml version="1.0" encoding="utf-8"?>
<ds:datastoreItem xmlns:ds="http://schemas.openxmlformats.org/officeDocument/2006/customXml" ds:itemID="{5953F6D7-6E6E-471F-80E3-112993AA9166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</TotalTime>
  <Words>1654</Words>
  <Application>Microsoft Office PowerPoint</Application>
  <PresentationFormat>Grand écran</PresentationFormat>
  <Paragraphs>145</Paragraphs>
  <Slides>9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Verdana</vt:lpstr>
      <vt:lpstr>Thème Office</vt:lpstr>
      <vt:lpstr>text_slide_with_Design</vt:lpstr>
      <vt:lpstr>  L’information et/ou consultation du CSE sur les conséquences environnementales suite à la loi n°2021-1104 du 22 août 2021 portant lutte contre le dérèglement climatique et renforcement de la résilience face à ses effets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Chavigny Maeva</dc:creator>
  <cp:lastModifiedBy>Jordan BAROSSO</cp:lastModifiedBy>
  <cp:revision>34</cp:revision>
  <cp:lastPrinted>2021-11-30T13:33:44Z</cp:lastPrinted>
  <dcterms:created xsi:type="dcterms:W3CDTF">2021-11-24T17:05:27Z</dcterms:created>
  <dcterms:modified xsi:type="dcterms:W3CDTF">2022-02-02T08:15:40Z</dcterms:modified>
</cp:coreProperties>
</file>